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2"/>
  </p:notesMasterIdLst>
  <p:sldIdLst>
    <p:sldId id="256" r:id="rId2"/>
    <p:sldId id="349" r:id="rId3"/>
    <p:sldId id="409" r:id="rId4"/>
    <p:sldId id="413" r:id="rId5"/>
    <p:sldId id="410" r:id="rId6"/>
    <p:sldId id="414" r:id="rId7"/>
    <p:sldId id="411" r:id="rId8"/>
    <p:sldId id="415" r:id="rId9"/>
    <p:sldId id="412" r:id="rId10"/>
    <p:sldId id="425" r:id="rId11"/>
    <p:sldId id="298" r:id="rId12"/>
    <p:sldId id="426" r:id="rId13"/>
    <p:sldId id="300" r:id="rId14"/>
    <p:sldId id="427" r:id="rId15"/>
    <p:sldId id="302" r:id="rId16"/>
    <p:sldId id="460" r:id="rId17"/>
    <p:sldId id="306" r:id="rId18"/>
    <p:sldId id="459" r:id="rId19"/>
    <p:sldId id="308" r:id="rId20"/>
    <p:sldId id="458" r:id="rId21"/>
    <p:sldId id="310" r:id="rId22"/>
    <p:sldId id="457" r:id="rId23"/>
    <p:sldId id="312" r:id="rId24"/>
    <p:sldId id="456" r:id="rId25"/>
    <p:sldId id="314" r:id="rId26"/>
    <p:sldId id="455" r:id="rId27"/>
    <p:sldId id="357" r:id="rId28"/>
    <p:sldId id="454" r:id="rId29"/>
    <p:sldId id="316" r:id="rId30"/>
    <p:sldId id="453" r:id="rId31"/>
    <p:sldId id="318" r:id="rId32"/>
    <p:sldId id="452" r:id="rId33"/>
    <p:sldId id="359" r:id="rId34"/>
    <p:sldId id="451" r:id="rId35"/>
    <p:sldId id="361" r:id="rId36"/>
    <p:sldId id="450" r:id="rId37"/>
    <p:sldId id="363" r:id="rId38"/>
    <p:sldId id="449" r:id="rId39"/>
    <p:sldId id="367" r:id="rId40"/>
    <p:sldId id="448" r:id="rId41"/>
    <p:sldId id="369" r:id="rId42"/>
    <p:sldId id="447" r:id="rId43"/>
    <p:sldId id="371" r:id="rId44"/>
    <p:sldId id="446" r:id="rId45"/>
    <p:sldId id="373" r:id="rId46"/>
    <p:sldId id="445" r:id="rId47"/>
    <p:sldId id="376" r:id="rId48"/>
    <p:sldId id="444" r:id="rId49"/>
    <p:sldId id="377" r:id="rId50"/>
    <p:sldId id="443" r:id="rId51"/>
    <p:sldId id="379" r:id="rId52"/>
    <p:sldId id="442" r:id="rId53"/>
    <p:sldId id="381" r:id="rId54"/>
    <p:sldId id="441" r:id="rId55"/>
    <p:sldId id="383" r:id="rId56"/>
    <p:sldId id="440" r:id="rId57"/>
    <p:sldId id="385" r:id="rId58"/>
    <p:sldId id="439" r:id="rId59"/>
    <p:sldId id="387" r:id="rId60"/>
    <p:sldId id="438" r:id="rId61"/>
    <p:sldId id="389" r:id="rId62"/>
    <p:sldId id="437" r:id="rId63"/>
    <p:sldId id="392" r:id="rId64"/>
    <p:sldId id="436" r:id="rId65"/>
    <p:sldId id="416" r:id="rId66"/>
    <p:sldId id="435" r:id="rId67"/>
    <p:sldId id="418" r:id="rId68"/>
    <p:sldId id="434" r:id="rId69"/>
    <p:sldId id="419" r:id="rId70"/>
    <p:sldId id="433" r:id="rId71"/>
    <p:sldId id="420" r:id="rId72"/>
    <p:sldId id="432" r:id="rId73"/>
    <p:sldId id="421" r:id="rId74"/>
    <p:sldId id="428" r:id="rId75"/>
    <p:sldId id="422" r:id="rId76"/>
    <p:sldId id="429" r:id="rId77"/>
    <p:sldId id="423" r:id="rId78"/>
    <p:sldId id="430" r:id="rId79"/>
    <p:sldId id="424" r:id="rId80"/>
    <p:sldId id="431" r:id="rId81"/>
  </p:sldIdLst>
  <p:sldSz cx="7775575" cy="55435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59"/>
    <p:restoredTop sz="96327"/>
  </p:normalViewPr>
  <p:slideViewPr>
    <p:cSldViewPr snapToGrid="0" snapToObjects="1">
      <p:cViewPr varScale="1">
        <p:scale>
          <a:sx n="153" d="100"/>
          <a:sy n="153"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17/05/2022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17/05/2022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17/05/2022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17/05/2022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495772"/>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3" y="588216"/>
            <a:ext cx="3967571" cy="1723045"/>
            <a:chOff x="2149311" y="3495522"/>
            <a:chExt cx="3364940" cy="1224979"/>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P</a:t>
              </a:r>
              <a:r>
                <a:rPr lang="en-NL" sz="10286" spc="500" dirty="0">
                  <a:solidFill>
                    <a:schemeClr val="bg1"/>
                  </a:solidFill>
                  <a:latin typeface="Marvel" pitchFamily="2" charset="0"/>
                </a:rPr>
                <a:t>R</a:t>
              </a:r>
              <a:r>
                <a:rPr lang="en-NL" sz="10286" dirty="0">
                  <a:solidFill>
                    <a:schemeClr val="bg1"/>
                  </a:solidFill>
                  <a:latin typeface="Marvel" pitchFamily="2" charset="0"/>
                </a:rPr>
                <a:t>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48504" y="1940802"/>
            <a:ext cx="5464291" cy="1675202"/>
            <a:chOff x="2147751" y="3614628"/>
            <a:chExt cx="3651490"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7751" y="3737176"/>
              <a:ext cx="3643804"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6" y="3614628"/>
              <a:ext cx="3611505" cy="1768160"/>
            </a:xfrm>
            <a:prstGeom prst="rect">
              <a:avLst/>
            </a:prstGeom>
            <a:noFill/>
          </p:spPr>
          <p:txBody>
            <a:bodyPr wrap="square" rtlCol="0">
              <a:spAutoFit/>
            </a:bodyPr>
            <a:lstStyle/>
            <a:p>
              <a:r>
                <a:rPr lang="en-NL" sz="10286" spc="300" dirty="0">
                  <a:solidFill>
                    <a:schemeClr val="bg1"/>
                  </a:solidFill>
                  <a:latin typeface="Marvel" pitchFamily="2" charset="0"/>
                </a:rPr>
                <a:t>MAN</a:t>
              </a:r>
              <a:r>
                <a:rPr lang="en-NL" sz="10286" spc="-150" dirty="0">
                  <a:solidFill>
                    <a:schemeClr val="bg1"/>
                  </a:solidFill>
                  <a:latin typeface="Marvel" pitchFamily="2" charset="0"/>
                </a:rPr>
                <a:t>A</a:t>
              </a:r>
              <a:r>
                <a:rPr lang="en-NL" sz="10286" spc="300" dirty="0">
                  <a:solidFill>
                    <a:schemeClr val="bg1"/>
                  </a:solidFill>
                  <a:latin typeface="Marvel" pitchFamily="2" charset="0"/>
                </a:rPr>
                <a:t>GEM</a:t>
              </a:r>
              <a:r>
                <a:rPr lang="en-NL" sz="10286" dirty="0">
                  <a:solidFill>
                    <a:schemeClr val="bg1"/>
                  </a:solidFill>
                  <a:latin typeface="Marvel" pitchFamily="2" charset="0"/>
                </a:rPr>
                <a:t>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37001" y="3217365"/>
            <a:ext cx="3614872" cy="1723045"/>
            <a:chOff x="2138971" y="3495522"/>
            <a:chExt cx="3317979" cy="1224979"/>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@SC</a:t>
              </a:r>
              <a:r>
                <a:rPr lang="en-NL" sz="10286" spc="300" dirty="0">
                  <a:solidFill>
                    <a:schemeClr val="bg1"/>
                  </a:solidFill>
                  <a:latin typeface="Marvel" pitchFamily="2" charset="0"/>
                </a:rPr>
                <a:t>A</a:t>
              </a:r>
              <a:r>
                <a:rPr lang="en-NL" sz="10286" dirty="0">
                  <a:solidFill>
                    <a:schemeClr val="bg1"/>
                  </a:solidFill>
                  <a:latin typeface="Marvel" pitchFamily="2" charset="0"/>
                </a:rPr>
                <a:t>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49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821F9-7AEB-2755-B50C-1AE58DBAF0CE}"/>
              </a:ext>
            </a:extLst>
          </p:cNvPr>
          <p:cNvSpPr>
            <a:spLocks noGrp="1"/>
          </p:cNvSpPr>
          <p:nvPr>
            <p:ph type="title"/>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57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DDEF-BDA3-6359-C29C-5EE0686E2389}"/>
              </a:ext>
            </a:extLst>
          </p:cNvPr>
          <p:cNvSpPr>
            <a:spLocks noGrp="1"/>
          </p:cNvSpPr>
          <p:nvPr>
            <p:ph type="title"/>
          </p:nvPr>
        </p:nvSpPr>
        <p:spPr/>
        <p:txBody>
          <a:bodyPr/>
          <a:lstStyle/>
          <a:p>
            <a:r>
              <a:rPr lang="en-NL"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24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7D4A-BE1B-09C0-E8D0-8D8374894813}"/>
              </a:ext>
            </a:extLst>
          </p:cNvPr>
          <p:cNvSpPr>
            <a:spLocks noGrp="1"/>
          </p:cNvSpPr>
          <p:nvPr>
            <p:ph type="title"/>
          </p:nvPr>
        </p:nvSpPr>
        <p:spPr/>
        <p:txBody>
          <a:bodyPr/>
          <a:lstStyle/>
          <a:p>
            <a:r>
              <a:rPr lang="en-NL" sz="4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04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E5B7-9EC5-0162-4E69-86FFF1141D66}"/>
              </a:ext>
            </a:extLst>
          </p:cNvPr>
          <p:cNvSpPr>
            <a:spLocks noGrp="1"/>
          </p:cNvSpPr>
          <p:nvPr>
            <p:ph type="title"/>
          </p:nvPr>
        </p:nvSpPr>
        <p:spPr/>
        <p:txBody>
          <a:bodyPr/>
          <a:lstStyle/>
          <a:p>
            <a:r>
              <a:rPr lang="en-NL" sz="4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390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C7D564-A17C-F94E-A0FD-69EE88B41543}"/>
              </a:ext>
            </a:extLst>
          </p:cNvPr>
          <p:cNvSpPr>
            <a:spLocks noGrp="1"/>
          </p:cNvSpPr>
          <p:nvPr>
            <p:ph type="title"/>
          </p:nvPr>
        </p:nvSpPr>
        <p:spPr/>
        <p:txBody>
          <a:bodyPr/>
          <a:lstStyle/>
          <a:p>
            <a:r>
              <a:rPr lang="en-NL" sz="4800" dirty="0"/>
              <a:t>Order the</a:t>
            </a:r>
            <a:br>
              <a:rPr lang="en-NL" sz="4800" dirty="0"/>
            </a:br>
            <a:r>
              <a:rPr lang="en-NL" sz="4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333650" y="3832351"/>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969236" y="139124"/>
            <a:ext cx="2333389" cy="1298532"/>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568820" y="1437655"/>
            <a:ext cx="2975025" cy="2586216"/>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a:t>
            </a:r>
            <a:r>
              <a:rPr lang="en-GB" sz="926" dirty="0">
                <a:solidFill>
                  <a:schemeClr val="bg1"/>
                </a:solidFill>
                <a:latin typeface="Ubuntu Light" panose="020B0304030602030204" pitchFamily="34" charset="0"/>
              </a:rPr>
              <a:t> </a:t>
            </a:r>
            <a:r>
              <a:rPr lang="en-GB" sz="926" b="1" dirty="0">
                <a:solidFill>
                  <a:schemeClr val="bg1"/>
                </a:solidFill>
                <a:latin typeface="Ubuntu Light" panose="020B0304030602030204" pitchFamily="34" charset="0"/>
              </a:rPr>
              <a:t>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 is a 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 </a:t>
            </a:r>
            <a:r>
              <a:rPr lang="en-GB" sz="926" dirty="0">
                <a:solidFill>
                  <a:schemeClr val="bg1"/>
                </a:solidFill>
                <a:latin typeface="Ubuntu Light" panose="020B0304030602030204" pitchFamily="34" charset="0"/>
              </a:rPr>
              <a:t>and </a:t>
            </a:r>
            <a:r>
              <a:rPr lang="en-GB" sz="926" b="1" dirty="0">
                <a:solidFill>
                  <a:schemeClr val="bg1"/>
                </a:solidFill>
                <a:latin typeface="Ubuntu Light" panose="020B0304030602030204" pitchFamily="34" charset="0"/>
              </a:rPr>
              <a:t>Scrum.org certified </a:t>
            </a:r>
            <a:r>
              <a:rPr lang="en-GB" sz="926" dirty="0">
                <a:solidFill>
                  <a:schemeClr val="bg1"/>
                </a:solidFill>
                <a:latin typeface="Ubuntu Light" panose="020B0304030602030204" pitchFamily="34" charset="0"/>
              </a:rPr>
              <a:t>Professional Scrum Trainers with substantial real life experience in various settings.</a:t>
            </a:r>
          </a:p>
          <a:p>
            <a:pPr algn="ctr"/>
            <a:endParaRPr lang="en-GB" sz="926"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2683" y="994822"/>
            <a:ext cx="4094908"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29" i="1" dirty="0">
                <a:solidFill>
                  <a:schemeClr val="bg1"/>
                </a:solidFill>
                <a:latin typeface="Ubuntu" panose="020B0504030602030204" pitchFamily="34" charset="0"/>
              </a:rPr>
              <a:t>or</a:t>
            </a:r>
            <a:r>
              <a:rPr lang="en-GB" sz="1029" dirty="0">
                <a:solidFill>
                  <a:schemeClr val="bg1"/>
                </a:solidFill>
                <a:latin typeface="Ubuntu" panose="020B0504030602030204" pitchFamily="34" charset="0"/>
              </a:rPr>
              <a:t> simply follow these steps:</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7925" y="2123625"/>
            <a:ext cx="4159247" cy="2941831"/>
          </a:xfrm>
          <a:prstGeom prst="rect">
            <a:avLst/>
          </a:prstGeom>
          <a:noFill/>
        </p:spPr>
        <p:txBody>
          <a:bodyPr wrap="square" rtlCol="0">
            <a:spAutoFit/>
          </a:bodyPr>
          <a:lstStyle/>
          <a:p>
            <a:pPr marL="235138" indent="-235138">
              <a:buFont typeface="+mj-lt"/>
              <a:buAutoNum type="arabicPeriod"/>
            </a:pPr>
            <a:r>
              <a:rPr lang="en-GB" sz="926" dirty="0">
                <a:solidFill>
                  <a:schemeClr val="bg1"/>
                </a:solidFill>
                <a:latin typeface="Ubuntu Light" panose="020B0304030602030204" pitchFamily="34" charset="0"/>
              </a:rPr>
              <a:t>As a Scrum Facilitator, put the ‘Developers’ and ‘Product Owner’ role cards on the floor or wall;</a:t>
            </a:r>
          </a:p>
          <a:p>
            <a:pPr marL="235138" indent="-235138">
              <a:buFont typeface="+mj-lt"/>
              <a:buAutoNum type="arabicPeriod"/>
            </a:pPr>
            <a:r>
              <a:rPr lang="en-GB" sz="926" dirty="0">
                <a:solidFill>
                  <a:schemeClr val="bg1"/>
                </a:solidFill>
                <a:latin typeface="Ubuntu Light" panose="020B0304030602030204" pitchFamily="34" charset="0"/>
              </a:rPr>
              <a:t>Form  up to 4 groups and give each group an equal number of activity cards; </a:t>
            </a:r>
          </a:p>
          <a:p>
            <a:pPr marL="235138" indent="-235138">
              <a:buFont typeface="+mj-lt"/>
              <a:buAutoNum type="arabicPeriod"/>
            </a:pPr>
            <a:r>
              <a:rPr lang="en-GB" sz="926" dirty="0">
                <a:solidFill>
                  <a:schemeClr val="bg1"/>
                </a:solidFill>
                <a:latin typeface="Ubuntu Light" panose="020B0304030602030204" pitchFamily="34" charset="0"/>
              </a:rPr>
              <a:t>Invite them to place each activity card under one of the two role cards until all cards are placed;</a:t>
            </a:r>
          </a:p>
          <a:p>
            <a:pPr marL="235138" indent="-235138">
              <a:buFont typeface="+mj-lt"/>
              <a:buAutoNum type="arabicPeriod"/>
            </a:pPr>
            <a:r>
              <a:rPr lang="en-GB" sz="926"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35138" indent="-235138">
              <a:buFont typeface="+mj-lt"/>
              <a:buAutoNum type="arabicPeriod"/>
            </a:pPr>
            <a:r>
              <a:rPr lang="en-GB" sz="926"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35138" indent="-235138">
              <a:buFont typeface="+mj-lt"/>
              <a:buAutoNum type="arabicPeriod"/>
            </a:pPr>
            <a:r>
              <a:rPr lang="en-GB" sz="926"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35138" indent="-235138">
              <a:buFont typeface="+mj-lt"/>
              <a:buAutoNum type="arabicPeriod"/>
            </a:pPr>
            <a:r>
              <a:rPr lang="en-GB" sz="926"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35138" indent="-235138">
              <a:buFont typeface="+mj-lt"/>
              <a:buAutoNum type="arabicPeriod"/>
            </a:pPr>
            <a:r>
              <a:rPr lang="en-GB" sz="926" dirty="0">
                <a:solidFill>
                  <a:schemeClr val="bg1"/>
                </a:solidFill>
                <a:latin typeface="Ubuntu Light" panose="020B0304030602030204" pitchFamily="34" charset="0"/>
              </a:rPr>
              <a:t>Close off by inspecting this last increment as a group. Point out where the group disagrees. </a:t>
            </a:r>
            <a:r>
              <a:rPr lang="en-GB" sz="926" b="1" dirty="0">
                <a:solidFill>
                  <a:schemeClr val="bg1"/>
                </a:solidFill>
                <a:latin typeface="Ubuntu Light" panose="020B0304030602030204" pitchFamily="34" charset="0"/>
              </a:rPr>
              <a:t>These might be your organisation’s main points of attention when scaling the Product Owner role!</a:t>
            </a:r>
            <a:endParaRPr lang="en-NL" sz="926"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616789" y="4419096"/>
            <a:ext cx="2850620" cy="664790"/>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Learn about </a:t>
            </a:r>
            <a:r>
              <a:rPr lang="en-US" sz="720" dirty="0">
                <a:solidFill>
                  <a:schemeClr val="bg1"/>
                </a:solidFill>
                <a:latin typeface="Ubuntu Light" panose="020B0304030602030204" pitchFamily="34" charset="0"/>
              </a:rPr>
              <a:t>scaling Scrum at</a:t>
            </a:r>
            <a:r>
              <a:rPr lang="en-GB" sz="720" dirty="0">
                <a:solidFill>
                  <a:schemeClr val="bg1"/>
                </a:solidFill>
                <a:latin typeface="Ubuntu Light" panose="020B0304030602030204" pitchFamily="34" charset="0"/>
              </a:rPr>
              <a:t> </a:t>
            </a:r>
            <a:r>
              <a:rPr lang="en-GB" sz="720" dirty="0">
                <a:solidFill>
                  <a:schemeClr val="bg1"/>
                </a:solidFill>
                <a:latin typeface="Ubuntu Light" panose="020B0304030602030204" pitchFamily="34" charset="0"/>
                <a:hlinkClick r:id="rId5"/>
              </a:rPr>
              <a:t>http://scrum.org/nexus</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(v1.3.1)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65675" y="240039"/>
            <a:ext cx="3605933" cy="697369"/>
          </a:xfrm>
          <a:prstGeom prst="rect">
            <a:avLst/>
          </a:prstGeom>
          <a:noFill/>
        </p:spPr>
        <p:txBody>
          <a:bodyPr wrap="square" rtlCol="0">
            <a:spAutoFit/>
          </a:bodyPr>
          <a:lstStyle/>
          <a:p>
            <a:r>
              <a:rPr lang="en-NL" sz="3806" b="1" dirty="0">
                <a:latin typeface="Marvel" pitchFamily="2" charset="0"/>
              </a:rPr>
              <a:t>FA</a:t>
            </a:r>
            <a:r>
              <a:rPr lang="en-NL" sz="3806" b="1" spc="206" dirty="0">
                <a:latin typeface="Marvel" pitchFamily="2" charset="0"/>
              </a:rPr>
              <a:t>CI</a:t>
            </a:r>
            <a:r>
              <a:rPr lang="en-NL" sz="3806" b="1" spc="103" dirty="0">
                <a:latin typeface="Marvel" pitchFamily="2" charset="0"/>
              </a:rPr>
              <a:t>LI</a:t>
            </a:r>
            <a:r>
              <a:rPr lang="en-NL" sz="3806" b="1" spc="-103" dirty="0">
                <a:latin typeface="Marvel" pitchFamily="2" charset="0"/>
              </a:rPr>
              <a:t>TA</a:t>
            </a:r>
            <a:r>
              <a:rPr lang="en-NL" sz="3806" b="1" dirty="0">
                <a:latin typeface="Marvel" pitchFamily="2" charset="0"/>
              </a:rPr>
              <a:t>T</a:t>
            </a:r>
            <a:r>
              <a:rPr lang="en-NL" sz="3806" b="1" spc="206" dirty="0">
                <a:latin typeface="Marvel" pitchFamily="2" charset="0"/>
              </a:rPr>
              <a:t>E</a:t>
            </a:r>
            <a:r>
              <a:rPr lang="en-NL" sz="3806" b="1" dirty="0">
                <a:latin typeface="Marvel" pitchFamily="2" charset="0"/>
              </a:rPr>
              <a:t> T</a:t>
            </a:r>
            <a:r>
              <a:rPr lang="en-NL" sz="3806" b="1" spc="206" dirty="0">
                <a:latin typeface="Marvel" pitchFamily="2" charset="0"/>
              </a:rPr>
              <a:t>HE</a:t>
            </a:r>
            <a:r>
              <a:rPr lang="en-NL" sz="3806" b="1" dirty="0">
                <a:latin typeface="Marvel" pitchFamily="2" charset="0"/>
              </a:rPr>
              <a:t> </a:t>
            </a:r>
            <a:r>
              <a:rPr lang="en-NL" sz="3806" b="1" spc="103" dirty="0">
                <a:latin typeface="Marvel" pitchFamily="2" charset="0"/>
              </a:rPr>
              <a:t>G</a:t>
            </a:r>
            <a:r>
              <a:rPr lang="en-NL" sz="3806" b="1" spc="206"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496286" y="198052"/>
            <a:ext cx="0" cy="498080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659526" y="199951"/>
            <a:ext cx="748522" cy="862049"/>
          </a:xfrm>
          <a:prstGeom prst="rect">
            <a:avLst/>
          </a:prstGeom>
        </p:spPr>
      </p:pic>
      <p:pic>
        <p:nvPicPr>
          <p:cNvPr id="3" name="Picture 2">
            <a:extLst>
              <a:ext uri="{FF2B5EF4-FFF2-40B4-BE49-F238E27FC236}">
                <a16:creationId xmlns:a16="http://schemas.microsoft.com/office/drawing/2014/main" id="{F052CC4B-A0EE-9942-AB59-D2D0C24087D8}"/>
              </a:ext>
            </a:extLst>
          </p:cNvPr>
          <p:cNvPicPr>
            <a:picLocks noChangeAspect="1"/>
          </p:cNvPicPr>
          <p:nvPr/>
        </p:nvPicPr>
        <p:blipFill rotWithShape="1">
          <a:blip r:embed="rId7"/>
          <a:srcRect l="5893" t="5734" r="5979" b="5405"/>
          <a:stretch/>
        </p:blipFill>
        <p:spPr>
          <a:xfrm>
            <a:off x="3822108" y="225325"/>
            <a:ext cx="560884" cy="565560"/>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4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9CDEB-20AC-474B-B854-07C3C37FAFDC}"/>
              </a:ext>
            </a:extLst>
          </p:cNvPr>
          <p:cNvSpPr>
            <a:spLocks noGrp="1"/>
          </p:cNvSpPr>
          <p:nvPr>
            <p:ph type="title"/>
          </p:nvPr>
        </p:nvSpPr>
        <p:spPr/>
        <p:txBody>
          <a:bodyPr/>
          <a:lstStyle/>
          <a:p>
            <a:r>
              <a:rPr lang="en-NL" sz="4800" dirty="0"/>
              <a:t>Host the </a:t>
            </a:r>
            <a:br>
              <a:rPr lang="en-NL" sz="4800" dirty="0"/>
            </a:br>
            <a:r>
              <a:rPr lang="en-NL" sz="4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24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A8EFE-A9A5-307C-CF1D-E64932117ED6}"/>
              </a:ext>
            </a:extLst>
          </p:cNvPr>
          <p:cNvSpPr>
            <a:spLocks noGrp="1"/>
          </p:cNvSpPr>
          <p:nvPr>
            <p:ph type="title"/>
          </p:nvPr>
        </p:nvSpPr>
        <p:spPr/>
        <p:txBody>
          <a:bodyPr/>
          <a:lstStyle/>
          <a:p>
            <a:r>
              <a:rPr lang="en-NL" sz="4800" dirty="0"/>
              <a:t>Update Product Strategy based on new insights</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54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5781-0456-B9E9-41A7-E431176B92AA}"/>
              </a:ext>
            </a:extLst>
          </p:cNvPr>
          <p:cNvSpPr>
            <a:spLocks noGrp="1"/>
          </p:cNvSpPr>
          <p:nvPr>
            <p:ph type="title"/>
          </p:nvPr>
        </p:nvSpPr>
        <p:spPr/>
        <p:txBody>
          <a:bodyPr/>
          <a:lstStyle/>
          <a:p>
            <a:r>
              <a:rPr lang="en-NL" sz="4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6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10EE6-697D-F57E-3457-1EB81D947A4D}"/>
              </a:ext>
            </a:extLst>
          </p:cNvPr>
          <p:cNvSpPr>
            <a:spLocks noGrp="1"/>
          </p:cNvSpPr>
          <p:nvPr>
            <p:ph type="title"/>
          </p:nvPr>
        </p:nvSpPr>
        <p:spPr/>
        <p:txBody>
          <a:bodyPr/>
          <a:lstStyle/>
          <a:p>
            <a:r>
              <a:rPr lang="en-NL" sz="4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6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11BA2-EFEA-D68F-CE24-67EBDFD6EDB9}"/>
              </a:ext>
            </a:extLst>
          </p:cNvPr>
          <p:cNvSpPr>
            <a:spLocks noGrp="1"/>
          </p:cNvSpPr>
          <p:nvPr>
            <p:ph type="title"/>
          </p:nvPr>
        </p:nvSpPr>
        <p:spPr/>
        <p:txBody>
          <a:bodyPr/>
          <a:lstStyle/>
          <a:p>
            <a:r>
              <a:rPr lang="en-NL" sz="4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7"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7"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39"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78"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7"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7"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7"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itle 4">
            <a:extLst>
              <a:ext uri="{FF2B5EF4-FFF2-40B4-BE49-F238E27FC236}">
                <a16:creationId xmlns:a16="http://schemas.microsoft.com/office/drawing/2014/main" id="{21B5F9E9-E3A9-004A-B3B8-EE3ED3C817A3}"/>
              </a:ext>
            </a:extLst>
          </p:cNvPr>
          <p:cNvSpPr>
            <a:spLocks noGrp="1"/>
          </p:cNvSpPr>
          <p:nvPr>
            <p:ph type="title"/>
          </p:nvPr>
        </p:nvSpPr>
        <p:spPr/>
        <p:txBody>
          <a:bodyPr/>
          <a:lstStyle/>
          <a:p>
            <a:r>
              <a:rPr lang="en-NL" sz="9600" dirty="0"/>
              <a:t>DEVE</a:t>
            </a:r>
            <a:r>
              <a:rPr lang="en-NL" sz="9600" spc="-150" dirty="0"/>
              <a:t>L</a:t>
            </a:r>
            <a:r>
              <a:rPr lang="en-NL" sz="9600" dirty="0"/>
              <a:t>OPE</a:t>
            </a:r>
            <a:r>
              <a:rPr lang="en-NL" sz="9600" spc="600" dirty="0"/>
              <a:t>R</a:t>
            </a:r>
            <a:r>
              <a:rPr lang="en-NL" sz="9600" dirty="0"/>
              <a:t>S</a:t>
            </a:r>
            <a:endParaRPr lang="en-NL" dirty="0"/>
          </a:p>
        </p:txBody>
      </p:sp>
      <p:sp>
        <p:nvSpPr>
          <p:cNvPr id="8" name="Text Placeholder 7">
            <a:extLst>
              <a:ext uri="{FF2B5EF4-FFF2-40B4-BE49-F238E27FC236}">
                <a16:creationId xmlns:a16="http://schemas.microsoft.com/office/drawing/2014/main" id="{6D04C818-B466-B44D-906D-53BF1C3B0F4D}"/>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can a product owner delegate to the Developers?</a:t>
            </a:r>
            <a:endParaRPr lang="en-NL" sz="1000" dirty="0">
              <a:solidFill>
                <a:schemeClr val="bg1">
                  <a:lumMod val="50000"/>
                </a:schemeClr>
              </a:solidFill>
            </a:endParaRPr>
          </a:p>
        </p:txBody>
      </p:sp>
    </p:spTree>
    <p:extLst>
      <p:ext uri="{BB962C8B-B14F-4D97-AF65-F5344CB8AC3E}">
        <p14:creationId xmlns:p14="http://schemas.microsoft.com/office/powerpoint/2010/main" val="24202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4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F4440-E423-E68C-42A7-AC548194F147}"/>
              </a:ext>
            </a:extLst>
          </p:cNvPr>
          <p:cNvSpPr>
            <a:spLocks noGrp="1"/>
          </p:cNvSpPr>
          <p:nvPr>
            <p:ph type="title"/>
          </p:nvPr>
        </p:nvSpPr>
        <p:spPr/>
        <p:txBody>
          <a:bodyPr/>
          <a:lstStyle/>
          <a:p>
            <a:r>
              <a:rPr lang="en-NL" sz="4800" dirty="0"/>
              <a:t>Tell a compelling story about the needs of your users</a:t>
            </a:r>
            <a:endParaRPr lang="en-NL" dirty="0"/>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330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D8C4E-0622-1AE9-D928-2AE9FD3D0C26}"/>
              </a:ext>
            </a:extLst>
          </p:cNvPr>
          <p:cNvSpPr>
            <a:spLocks noGrp="1"/>
          </p:cNvSpPr>
          <p:nvPr>
            <p:ph type="title"/>
          </p:nvPr>
        </p:nvSpPr>
        <p:spPr/>
        <p:txBody>
          <a:bodyPr/>
          <a:lstStyle/>
          <a:p>
            <a:r>
              <a:rPr lang="en-NL" sz="4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304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4A5C-20EA-3291-1E2B-2C199F89CF0D}"/>
              </a:ext>
            </a:extLst>
          </p:cNvPr>
          <p:cNvSpPr>
            <a:spLocks noGrp="1"/>
          </p:cNvSpPr>
          <p:nvPr>
            <p:ph type="title"/>
          </p:nvPr>
        </p:nvSpPr>
        <p:spPr/>
        <p:txBody>
          <a:bodyPr/>
          <a:lstStyle/>
          <a:p>
            <a:r>
              <a:rPr lang="en-NL" sz="4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2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950B9D-0021-ACD0-2D64-4D30B99FBDB2}"/>
              </a:ext>
            </a:extLst>
          </p:cNvPr>
          <p:cNvSpPr>
            <a:spLocks noGrp="1"/>
          </p:cNvSpPr>
          <p:nvPr>
            <p:ph type="title"/>
          </p:nvPr>
        </p:nvSpPr>
        <p:spPr/>
        <p:txBody>
          <a:bodyPr/>
          <a:lstStyle/>
          <a:p>
            <a:r>
              <a:rPr lang="en-NL" sz="4800" dirty="0"/>
              <a:t>Write Product </a:t>
            </a:r>
            <a:br>
              <a:rPr lang="en-NL" sz="4800" dirty="0"/>
            </a:br>
            <a:r>
              <a:rPr lang="en-NL" sz="4800" dirty="0"/>
              <a:t>Backlog Items</a:t>
            </a:r>
            <a:endParaRPr lang="en-NL" dirty="0"/>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146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A3-B319-AEFC-3003-AAC9049DC426}"/>
              </a:ext>
            </a:extLst>
          </p:cNvPr>
          <p:cNvSpPr>
            <a:spLocks noGrp="1"/>
          </p:cNvSpPr>
          <p:nvPr>
            <p:ph type="title"/>
          </p:nvPr>
        </p:nvSpPr>
        <p:spPr/>
        <p:txBody>
          <a:bodyPr/>
          <a:lstStyle/>
          <a:p>
            <a:r>
              <a:rPr lang="en-NL" sz="4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79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FA687-6A1E-0F9C-8BA5-36A5438D3BB7}"/>
              </a:ext>
            </a:extLst>
          </p:cNvPr>
          <p:cNvSpPr>
            <a:spLocks noGrp="1"/>
          </p:cNvSpPr>
          <p:nvPr>
            <p:ph type="title"/>
          </p:nvPr>
        </p:nvSpPr>
        <p:spPr/>
        <p:txBody>
          <a:bodyPr/>
          <a:lstStyle/>
          <a:p>
            <a:r>
              <a:rPr lang="en-NL" sz="4800" dirty="0"/>
              <a:t>Accept Product Backlog Items</a:t>
            </a:r>
            <a:endParaRPr lang="en-NL" dirty="0"/>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49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646EC-9855-61E6-66E3-F4115225C7DE}"/>
              </a:ext>
            </a:extLst>
          </p:cNvPr>
          <p:cNvSpPr>
            <a:spLocks noGrp="1"/>
          </p:cNvSpPr>
          <p:nvPr>
            <p:ph type="title"/>
          </p:nvPr>
        </p:nvSpPr>
        <p:spPr/>
        <p:txBody>
          <a:bodyPr/>
          <a:lstStyle/>
          <a:p>
            <a:r>
              <a:rPr lang="en-NL" sz="4800" dirty="0"/>
              <a:t>Track sprint </a:t>
            </a:r>
            <a:br>
              <a:rPr lang="en-NL" sz="4800" dirty="0"/>
            </a:br>
            <a:r>
              <a:rPr lang="en-NL" sz="4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429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B2130-67EF-D424-07EB-921AF4277D99}"/>
              </a:ext>
            </a:extLst>
          </p:cNvPr>
          <p:cNvSpPr>
            <a:spLocks noGrp="1"/>
          </p:cNvSpPr>
          <p:nvPr>
            <p:ph type="title"/>
          </p:nvPr>
        </p:nvSpPr>
        <p:spPr/>
        <p:txBody>
          <a:bodyPr/>
          <a:lstStyle/>
          <a:p>
            <a:r>
              <a:rPr lang="en-NL" sz="4800" dirty="0"/>
              <a:t>Create the </a:t>
            </a:r>
            <a:br>
              <a:rPr lang="en-NL" sz="4800" dirty="0"/>
            </a:br>
            <a:r>
              <a:rPr lang="en-NL" sz="4800" dirty="0"/>
              <a:t>Sprint Backlog</a:t>
            </a:r>
            <a:endParaRPr lang="en-NL" dirty="0"/>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637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9D028-C448-D831-F233-035AB474540F}"/>
              </a:ext>
            </a:extLst>
          </p:cNvPr>
          <p:cNvSpPr>
            <a:spLocks noGrp="1"/>
          </p:cNvSpPr>
          <p:nvPr>
            <p:ph type="title"/>
          </p:nvPr>
        </p:nvSpPr>
        <p:spPr/>
        <p:txBody>
          <a:bodyPr/>
          <a:lstStyle/>
          <a:p>
            <a:r>
              <a:rPr lang="en-NL" sz="4800" dirty="0"/>
              <a:t>Perform user </a:t>
            </a:r>
            <a:br>
              <a:rPr lang="en-NL" sz="4800" dirty="0"/>
            </a:br>
            <a:r>
              <a:rPr lang="en-NL" sz="4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45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0694C-A11C-1BB9-5557-7A07C7A495A9}"/>
              </a:ext>
            </a:extLst>
          </p:cNvPr>
          <p:cNvSpPr>
            <a:spLocks noGrp="1"/>
          </p:cNvSpPr>
          <p:nvPr>
            <p:ph type="title"/>
          </p:nvPr>
        </p:nvSpPr>
        <p:spPr/>
        <p:txBody>
          <a:bodyPr/>
          <a:lstStyle/>
          <a:p>
            <a:r>
              <a:rPr lang="en-NL" sz="4800" dirty="0"/>
              <a:t>Create user </a:t>
            </a:r>
            <a:br>
              <a:rPr lang="en-NL" sz="4800" dirty="0"/>
            </a:br>
            <a:r>
              <a:rPr lang="en-NL" sz="4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5B591BBF-5410-5049-AA12-AE32E059950F}"/>
              </a:ext>
            </a:extLst>
          </p:cNvPr>
          <p:cNvSpPr>
            <a:spLocks noGrp="1"/>
          </p:cNvSpPr>
          <p:nvPr>
            <p:ph type="title"/>
          </p:nvPr>
        </p:nvSpPr>
        <p:spPr/>
        <p:txBody>
          <a:bodyPr/>
          <a:lstStyle/>
          <a:p>
            <a:r>
              <a:rPr lang="en-NL" sz="8000" dirty="0"/>
              <a:t>P</a:t>
            </a:r>
            <a:r>
              <a:rPr lang="en-NL" sz="8000" spc="300" dirty="0"/>
              <a:t>R</a:t>
            </a:r>
            <a:r>
              <a:rPr lang="en-NL" sz="8000" dirty="0"/>
              <a:t>ODU</a:t>
            </a:r>
            <a:r>
              <a:rPr lang="en-NL" sz="8000" spc="-150" dirty="0"/>
              <a:t>C</a:t>
            </a:r>
            <a:r>
              <a:rPr lang="en-NL" sz="8000" dirty="0"/>
              <a:t>T </a:t>
            </a:r>
            <a:r>
              <a:rPr lang="en-NL" sz="8000" spc="-300" dirty="0"/>
              <a:t>O</a:t>
            </a:r>
            <a:r>
              <a:rPr lang="en-NL" sz="8000" spc="300" dirty="0"/>
              <a:t>W</a:t>
            </a:r>
            <a:r>
              <a:rPr lang="en-NL" sz="8000" dirty="0"/>
              <a:t>NER</a:t>
            </a:r>
          </a:p>
        </p:txBody>
      </p:sp>
      <p:sp>
        <p:nvSpPr>
          <p:cNvPr id="3" name="Text Placeholder 2">
            <a:extLst>
              <a:ext uri="{FF2B5EF4-FFF2-40B4-BE49-F238E27FC236}">
                <a16:creationId xmlns:a16="http://schemas.microsoft.com/office/drawing/2014/main" id="{BF0BC8BC-6D96-1644-9733-7F7A2EB3AD73}"/>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should a Product Owner perform?</a:t>
            </a:r>
            <a:endParaRPr lang="en-NL" sz="1000" dirty="0">
              <a:solidFill>
                <a:schemeClr val="bg1">
                  <a:lumMod val="50000"/>
                </a:schemeClr>
              </a:solidFill>
            </a:endParaRPr>
          </a:p>
        </p:txBody>
      </p:sp>
    </p:spTree>
    <p:extLst>
      <p:ext uri="{BB962C8B-B14F-4D97-AF65-F5344CB8AC3E}">
        <p14:creationId xmlns:p14="http://schemas.microsoft.com/office/powerpoint/2010/main" val="619340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84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3C2EEC-2670-3C7F-EA64-404BA9A9B758}"/>
              </a:ext>
            </a:extLst>
          </p:cNvPr>
          <p:cNvSpPr>
            <a:spLocks noGrp="1"/>
          </p:cNvSpPr>
          <p:nvPr>
            <p:ph type="title"/>
          </p:nvPr>
        </p:nvSpPr>
        <p:spPr/>
        <p:txBody>
          <a:bodyPr/>
          <a:lstStyle/>
          <a:p>
            <a:r>
              <a:rPr lang="en-NL" sz="4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656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000AF5-FF04-673B-1760-0068AE31A2F3}"/>
              </a:ext>
            </a:extLst>
          </p:cNvPr>
          <p:cNvSpPr>
            <a:spLocks noGrp="1"/>
          </p:cNvSpPr>
          <p:nvPr>
            <p:ph type="title"/>
          </p:nvPr>
        </p:nvSpPr>
        <p:spPr/>
        <p:txBody>
          <a:bodyPr/>
          <a:lstStyle/>
          <a:p>
            <a:r>
              <a:rPr lang="en-NL" sz="4800" dirty="0"/>
              <a:t>Find a solution to reach the desired Outcome</a:t>
            </a:r>
            <a:endParaRPr lang="en-NL" dirty="0"/>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698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9A905-662F-A703-C5A3-B62E74FD5A24}"/>
              </a:ext>
            </a:extLst>
          </p:cNvPr>
          <p:cNvSpPr>
            <a:spLocks noGrp="1"/>
          </p:cNvSpPr>
          <p:nvPr>
            <p:ph type="title"/>
          </p:nvPr>
        </p:nvSpPr>
        <p:spPr/>
        <p:txBody>
          <a:bodyPr/>
          <a:lstStyle/>
          <a:p>
            <a:r>
              <a:rPr lang="en-NL" sz="4800" dirty="0"/>
              <a:t>Host Product Backlog refinement sessions</a:t>
            </a:r>
            <a:endParaRPr lang="en-NL" dirty="0"/>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022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BEF562-6D56-B01B-0234-D9B548EFBD2F}"/>
              </a:ext>
            </a:extLst>
          </p:cNvPr>
          <p:cNvSpPr>
            <a:spLocks noGrp="1"/>
          </p:cNvSpPr>
          <p:nvPr>
            <p:ph type="title"/>
          </p:nvPr>
        </p:nvSpPr>
        <p:spPr/>
        <p:txBody>
          <a:bodyPr/>
          <a:lstStyle/>
          <a:p>
            <a:r>
              <a:rPr lang="en-NL" sz="4800" dirty="0"/>
              <a:t>Design an </a:t>
            </a:r>
            <a:br>
              <a:rPr lang="en-NL" sz="4800" dirty="0"/>
            </a:br>
            <a:r>
              <a:rPr lang="en-NL" sz="4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32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C9FD3-E5C8-57B8-90F3-7C3DE6EED338}"/>
              </a:ext>
            </a:extLst>
          </p:cNvPr>
          <p:cNvSpPr>
            <a:spLocks noGrp="1"/>
          </p:cNvSpPr>
          <p:nvPr>
            <p:ph type="title"/>
          </p:nvPr>
        </p:nvSpPr>
        <p:spPr/>
        <p:txBody>
          <a:bodyPr/>
          <a:lstStyle/>
          <a:p>
            <a:r>
              <a:rPr lang="en-NL" sz="4800" dirty="0"/>
              <a:t>Perform market research</a:t>
            </a:r>
            <a:endParaRPr lang="en-NL" dirty="0"/>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1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894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49DF9-B235-4FC3-E29A-C9B4AA19EC44}"/>
              </a:ext>
            </a:extLst>
          </p:cNvPr>
          <p:cNvSpPr>
            <a:spLocks noGrp="1"/>
          </p:cNvSpPr>
          <p:nvPr>
            <p:ph type="title"/>
          </p:nvPr>
        </p:nvSpPr>
        <p:spPr/>
        <p:txBody>
          <a:bodyPr/>
          <a:lstStyle/>
          <a:p>
            <a:r>
              <a:rPr lang="en-NL" sz="4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742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A824E-139B-08CD-3D90-411C5F516A10}"/>
              </a:ext>
            </a:extLst>
          </p:cNvPr>
          <p:cNvSpPr>
            <a:spLocks noGrp="1"/>
          </p:cNvSpPr>
          <p:nvPr>
            <p:ph type="title"/>
          </p:nvPr>
        </p:nvSpPr>
        <p:spPr/>
        <p:txBody>
          <a:bodyPr/>
          <a:lstStyle/>
          <a:p>
            <a:r>
              <a:rPr lang="en-NL" sz="4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3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1E53-B382-9AC0-0B4C-5D8E709D8163}"/>
              </a:ext>
            </a:extLst>
          </p:cNvPr>
          <p:cNvSpPr>
            <a:spLocks noGrp="1"/>
          </p:cNvSpPr>
          <p:nvPr>
            <p:ph type="title"/>
          </p:nvPr>
        </p:nvSpPr>
        <p:spPr/>
        <p:txBody>
          <a:bodyPr/>
          <a:lstStyle/>
          <a:p>
            <a:r>
              <a:rPr lang="en-NL" sz="4800" dirty="0"/>
              <a:t>Investigate a </a:t>
            </a:r>
            <a:br>
              <a:rPr lang="en-NL" sz="4800" dirty="0"/>
            </a:br>
            <a:r>
              <a:rPr lang="en-NL" sz="4800" dirty="0"/>
              <a:t>new Product proposition</a:t>
            </a:r>
            <a:endParaRPr lang="en-NL"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539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8503-74E5-2DD3-BA40-23EB4BC39C5A}"/>
              </a:ext>
            </a:extLst>
          </p:cNvPr>
          <p:cNvSpPr>
            <a:spLocks noGrp="1"/>
          </p:cNvSpPr>
          <p:nvPr>
            <p:ph type="title"/>
          </p:nvPr>
        </p:nvSpPr>
        <p:spPr/>
        <p:txBody>
          <a:bodyPr/>
          <a:lstStyle/>
          <a:p>
            <a:r>
              <a:rPr lang="en-NL" sz="4800" dirty="0"/>
              <a:t>Create financial reports</a:t>
            </a:r>
            <a:endParaRPr lang="en-NL" dirty="0"/>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03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C41B-9E46-45EB-7BAB-DE7A64B73C48}"/>
              </a:ext>
            </a:extLst>
          </p:cNvPr>
          <p:cNvSpPr>
            <a:spLocks noGrp="1"/>
          </p:cNvSpPr>
          <p:nvPr>
            <p:ph type="title"/>
          </p:nvPr>
        </p:nvSpPr>
        <p:spPr/>
        <p:txBody>
          <a:bodyPr/>
          <a:lstStyle/>
          <a:p>
            <a:r>
              <a:rPr lang="en-NL" sz="4800" dirty="0"/>
              <a:t>Analyse</a:t>
            </a:r>
            <a:br>
              <a:rPr lang="en-NL" sz="4800" dirty="0"/>
            </a:br>
            <a:r>
              <a:rPr lang="en-NL" sz="4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a:t>
            </a:r>
            <a:r>
              <a:rPr lang="en-NL" sz="8800" spc="300" dirty="0"/>
              <a:t>R</a:t>
            </a:r>
            <a:r>
              <a:rPr lang="en-NL" sz="8800" dirty="0"/>
              <a:t>ODU</a:t>
            </a:r>
            <a:r>
              <a:rPr lang="en-NL" sz="8800" spc="-150" dirty="0"/>
              <a:t>C</a:t>
            </a:r>
            <a:r>
              <a:rPr lang="en-NL" sz="8800" dirty="0"/>
              <a:t>T </a:t>
            </a:r>
            <a:r>
              <a:rPr lang="en-NL" sz="8800" spc="-150" dirty="0"/>
              <a:t>T</a:t>
            </a:r>
            <a:r>
              <a:rPr lang="en-NL" sz="8800" dirty="0"/>
              <a:t>E</a:t>
            </a:r>
            <a:r>
              <a:rPr lang="en-NL" sz="8800" spc="300" dirty="0"/>
              <a:t>A</a:t>
            </a:r>
            <a:r>
              <a:rPr lang="en-NL" sz="8800" dirty="0"/>
              <a:t>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052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2403-F1A7-0A45-3E25-372981E62B2F}"/>
              </a:ext>
            </a:extLst>
          </p:cNvPr>
          <p:cNvSpPr>
            <a:spLocks noGrp="1"/>
          </p:cNvSpPr>
          <p:nvPr>
            <p:ph type="title"/>
          </p:nvPr>
        </p:nvSpPr>
        <p:spPr/>
        <p:txBody>
          <a:bodyPr/>
          <a:lstStyle/>
          <a:p>
            <a:r>
              <a:rPr lang="en-NL" dirty="0"/>
              <a:t>Create the </a:t>
            </a:r>
            <a:br>
              <a:rPr lang="en-NL" dirty="0"/>
            </a:br>
            <a:r>
              <a:rPr lang="en-NL"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478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F1DE5-7B91-0D68-AB16-A362AA99E6E1}"/>
              </a:ext>
            </a:extLst>
          </p:cNvPr>
          <p:cNvSpPr>
            <a:spLocks noGrp="1"/>
          </p:cNvSpPr>
          <p:nvPr>
            <p:ph type="title"/>
          </p:nvPr>
        </p:nvSpPr>
        <p:spPr/>
        <p:txBody>
          <a:bodyPr/>
          <a:lstStyle/>
          <a:p>
            <a:r>
              <a:rPr lang="en-NL" sz="4800" dirty="0"/>
              <a:t>Plan marketing activities</a:t>
            </a:r>
            <a:endParaRPr lang="en-NL" dirty="0"/>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632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3577818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160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48636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770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025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7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A8C7A-F44D-5B4E-B18C-70D8D2FC550B}"/>
              </a:ext>
            </a:extLst>
          </p:cNvPr>
          <p:cNvSpPr>
            <a:spLocks noGrp="1"/>
          </p:cNvSpPr>
          <p:nvPr>
            <p:ph type="title"/>
          </p:nvPr>
        </p:nvSpPr>
        <p:spPr/>
        <p:txBody>
          <a:bodyPr/>
          <a:lstStyle/>
          <a:p>
            <a:r>
              <a:rPr lang="en-NL" dirty="0"/>
              <a:t>Propose a </a:t>
            </a:r>
            <a:br>
              <a:rPr lang="en-NL" dirty="0"/>
            </a:br>
            <a:r>
              <a:rPr lang="en-NL" dirty="0"/>
              <a:t>Sprint Goal</a:t>
            </a:r>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460</TotalTime>
  <Words>646</Words>
  <Application>Microsoft Macintosh PowerPoint</Application>
  <PresentationFormat>Custom</PresentationFormat>
  <Paragraphs>68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vt:lpstr>
      <vt:lpstr>Arial</vt:lpstr>
      <vt:lpstr>Ubuntu Light</vt:lpstr>
      <vt:lpstr>Ubuntu</vt:lpstr>
      <vt:lpstr>Calibri Light</vt:lpstr>
      <vt:lpstr>Marvel</vt:lpstr>
      <vt:lpstr>SF PPT Theme cardset</vt:lpstr>
      <vt:lpstr>PowerPoint Presentation</vt:lpstr>
      <vt:lpstr>PowerPoint Presentation</vt:lpstr>
      <vt:lpstr>DEVELOPERS</vt:lpstr>
      <vt:lpstr>PowerPoint Presentation</vt:lpstr>
      <vt:lpstr>PRODUCT OWNER</vt:lpstr>
      <vt:lpstr>PowerPoint Presentation</vt:lpstr>
      <vt:lpstr>PRODUCT TEAM</vt:lpstr>
      <vt:lpstr>PowerPoint Presentation</vt:lpstr>
      <vt:lpstr>Propose a  Sprint Goal</vt:lpstr>
      <vt:lpstr>PowerPoint Presentation</vt:lpstr>
      <vt:lpstr>Create Product Roadmaps</vt:lpstr>
      <vt:lpstr>PowerPoint Presentation</vt:lpstr>
      <vt:lpstr>Create Product Vision and Strategy</vt:lpstr>
      <vt:lpstr>PowerPoint Presentation</vt:lpstr>
      <vt:lpstr>Align with Stakeholders</vt:lpstr>
      <vt:lpstr>PowerPoint Presentation</vt:lpstr>
      <vt:lpstr>Write Epics</vt:lpstr>
      <vt:lpstr>PowerPoint Presentation</vt:lpstr>
      <vt:lpstr>Order the Product Backlog</vt:lpstr>
      <vt:lpstr>PowerPoint Presentation</vt:lpstr>
      <vt:lpstr>Host the  Sprint Review</vt:lpstr>
      <vt:lpstr>PowerPoint Presentation</vt:lpstr>
      <vt:lpstr>Update Product Strategy based on new insights</vt:lpstr>
      <vt:lpstr>PowerPoint Presentation</vt:lpstr>
      <vt:lpstr>Define the problem to solve</vt:lpstr>
      <vt:lpstr>PowerPoint Presentation</vt:lpstr>
      <vt:lpstr>Define KPI’s</vt:lpstr>
      <vt:lpstr>PowerPoint Presentation</vt:lpstr>
      <vt:lpstr>Track KPI’s</vt:lpstr>
      <vt:lpstr>PowerPoint Presentation</vt:lpstr>
      <vt:lpstr>Tell a compelling story about the needs of your users</vt:lpstr>
      <vt:lpstr>PowerPoint Presentation</vt:lpstr>
      <vt:lpstr>Make key decisions</vt:lpstr>
      <vt:lpstr>PowerPoint Presentation</vt:lpstr>
      <vt:lpstr>Release planning</vt:lpstr>
      <vt:lpstr>PowerPoint Presentation</vt:lpstr>
      <vt:lpstr>Write Product  Backlog Items</vt:lpstr>
      <vt:lpstr>PowerPoint Presentation</vt:lpstr>
      <vt:lpstr>Test Product Backlog Items</vt:lpstr>
      <vt:lpstr>PowerPoint Presentation</vt:lpstr>
      <vt:lpstr>Accept Product Backlog Items</vt:lpstr>
      <vt:lpstr>PowerPoint Presentation</vt:lpstr>
      <vt:lpstr>Track sprint  progress</vt:lpstr>
      <vt:lpstr>PowerPoint Presentation</vt:lpstr>
      <vt:lpstr>Create the  Sprint Backlog</vt:lpstr>
      <vt:lpstr>PowerPoint Presentation</vt:lpstr>
      <vt:lpstr>Perform user  interviews</vt:lpstr>
      <vt:lpstr>PowerPoint Presentation</vt:lpstr>
      <vt:lpstr>Create user  surveys</vt:lpstr>
      <vt:lpstr>PowerPoint Presentation</vt:lpstr>
      <vt:lpstr>Inspect Metrics</vt:lpstr>
      <vt:lpstr>PowerPoint Presentation</vt:lpstr>
      <vt:lpstr>Find a solution to reach the desired Outcome</vt:lpstr>
      <vt:lpstr>PowerPoint Presentation</vt:lpstr>
      <vt:lpstr>Host Product Backlog refinement sessions</vt:lpstr>
      <vt:lpstr>PowerPoint Presentation</vt:lpstr>
      <vt:lpstr>Design an  A/B test plan</vt:lpstr>
      <vt:lpstr>PowerPoint Presentation</vt:lpstr>
      <vt:lpstr>Perform market research</vt:lpstr>
      <vt:lpstr>PowerPoint Presentation</vt:lpstr>
      <vt:lpstr>Negotiate a supplier contract</vt:lpstr>
      <vt:lpstr>PowerPoint Presentation</vt:lpstr>
      <vt:lpstr>Purchase hardware</vt:lpstr>
      <vt:lpstr>PowerPoint Presentation</vt:lpstr>
      <vt:lpstr>Investigate a  new Product proposition</vt:lpstr>
      <vt:lpstr>PowerPoint Presentation</vt:lpstr>
      <vt:lpstr>Create financial reports</vt:lpstr>
      <vt:lpstr>PowerPoint Presentation</vt:lpstr>
      <vt:lpstr>Analyse competitors</vt:lpstr>
      <vt:lpstr>PowerPoint Presentation</vt:lpstr>
      <vt:lpstr>Create the  Product Goal</vt:lpstr>
      <vt:lpstr>PowerPoint Presentation</vt:lpstr>
      <vt:lpstr>Plan marketing activities</vt:lpstr>
      <vt:lpstr>PowerPoint Presentation</vt:lpstr>
      <vt:lpstr> …………………</vt:lpstr>
      <vt:lpstr>PowerPoint Presentation</vt:lpstr>
      <vt:lpstr> …………………</vt:lpstr>
      <vt:lpstr>PowerPoint Presentation</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269</cp:revision>
  <dcterms:created xsi:type="dcterms:W3CDTF">2020-03-02T18:23:14Z</dcterms:created>
  <dcterms:modified xsi:type="dcterms:W3CDTF">2022-05-17T20:33:31Z</dcterms:modified>
</cp:coreProperties>
</file>